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sldIdLst>
    <p:sldId id="256" r:id="rId2"/>
    <p:sldId id="313" r:id="rId3"/>
    <p:sldId id="314" r:id="rId4"/>
    <p:sldId id="403" r:id="rId5"/>
    <p:sldId id="323" r:id="rId6"/>
    <p:sldId id="418" r:id="rId7"/>
    <p:sldId id="414" r:id="rId8"/>
    <p:sldId id="420" r:id="rId9"/>
    <p:sldId id="398" r:id="rId10"/>
    <p:sldId id="397" r:id="rId11"/>
    <p:sldId id="389" r:id="rId12"/>
    <p:sldId id="391" r:id="rId13"/>
    <p:sldId id="392" r:id="rId14"/>
    <p:sldId id="452" r:id="rId15"/>
    <p:sldId id="453" r:id="rId16"/>
    <p:sldId id="454" r:id="rId17"/>
    <p:sldId id="455" r:id="rId18"/>
    <p:sldId id="456" r:id="rId19"/>
    <p:sldId id="457" r:id="rId20"/>
    <p:sldId id="438" r:id="rId21"/>
    <p:sldId id="439" r:id="rId22"/>
    <p:sldId id="440" r:id="rId23"/>
    <p:sldId id="441" r:id="rId24"/>
    <p:sldId id="442" r:id="rId25"/>
    <p:sldId id="274" r:id="rId26"/>
    <p:sldId id="298" r:id="rId27"/>
    <p:sldId id="297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712" autoAdjust="0"/>
  </p:normalViewPr>
  <p:slideViewPr>
    <p:cSldViewPr>
      <p:cViewPr varScale="1">
        <p:scale>
          <a:sx n="119" d="100"/>
          <a:sy n="119" d="100"/>
        </p:scale>
        <p:origin x="96" y="3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3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62D27B2C-8304-4490-8D47-9853EB30F051}"/>
    <pc:docChg chg="modSld">
      <pc:chgData name="Wittman, Barry" userId="bff186cd-6ce8-41ba-8e8c-e85cdef216de" providerId="ADAL" clId="{62D27B2C-8304-4490-8D47-9853EB30F051}" dt="2026-01-23T14:05:25.927" v="0" actId="6549"/>
      <pc:docMkLst>
        <pc:docMk/>
      </pc:docMkLst>
      <pc:sldChg chg="modSp modAnim">
        <pc:chgData name="Wittman, Barry" userId="bff186cd-6ce8-41ba-8e8c-e85cdef216de" providerId="ADAL" clId="{62D27B2C-8304-4490-8D47-9853EB30F051}" dt="2026-01-23T14:05:25.927" v="0" actId="6549"/>
        <pc:sldMkLst>
          <pc:docMk/>
          <pc:sldMk cId="0" sldId="313"/>
        </pc:sldMkLst>
        <pc:spChg chg="mod">
          <ac:chgData name="Wittman, Barry" userId="bff186cd-6ce8-41ba-8e8c-e85cdef216de" providerId="ADAL" clId="{62D27B2C-8304-4490-8D47-9853EB30F051}" dt="2026-01-23T14:05:25.927" v="0" actId="6549"/>
          <ac:spMkLst>
            <pc:docMk/>
            <pc:sldMk cId="0" sldId="313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2230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3 - Friday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cases formatting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a direct proof using cases, follow the same format that you normally would</a:t>
            </a:r>
          </a:p>
          <a:p>
            <a:r>
              <a:rPr lang="en-US" dirty="0"/>
              <a:t>When you reach your cases, number them clearly</a:t>
            </a:r>
          </a:p>
          <a:p>
            <a:r>
              <a:rPr lang="en-US" dirty="0"/>
              <a:t>Show that you have proved the conclusion for each case</a:t>
            </a:r>
          </a:p>
          <a:p>
            <a:r>
              <a:rPr lang="en-US" dirty="0"/>
              <a:t>Finally, after your cases, state that, since you have shown the conclusion is true for all possible cases, the conclusion must be true in general</a:t>
            </a:r>
          </a:p>
        </p:txBody>
      </p:sp>
    </p:spTree>
    <p:extLst>
      <p:ext uri="{BB962C8B-B14F-4D97-AF65-F5344CB8AC3E}">
        <p14:creationId xmlns:p14="http://schemas.microsoft.com/office/powerpoint/2010/main" val="1990822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Quotient-remainder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For any integer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and any positive integer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dirty="0"/>
                  <a:t>, there exist unique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such that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𝑑𝑞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 ≤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&lt;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This is a fancy way of saying that you can divide an integer by another integer and get a unique </a:t>
                </a:r>
                <a:r>
                  <a:rPr lang="en-US" b="1" dirty="0"/>
                  <a:t>quotient</a:t>
                </a:r>
                <a:r>
                  <a:rPr lang="en-US" dirty="0"/>
                  <a:t> and </a:t>
                </a:r>
                <a:r>
                  <a:rPr lang="en-US" b="1" dirty="0"/>
                  <a:t>remainder</a:t>
                </a:r>
              </a:p>
              <a:p>
                <a:r>
                  <a:rPr lang="en-US" dirty="0"/>
                  <a:t>We will use </a:t>
                </a:r>
                <a:r>
                  <a:rPr lang="en-US" b="1" dirty="0"/>
                  <a:t>div</a:t>
                </a:r>
                <a:r>
                  <a:rPr lang="en-US" dirty="0"/>
                  <a:t> to mean integer division (exactly like 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/</a:t>
                </a:r>
                <a:r>
                  <a:rPr lang="en-US" dirty="0"/>
                  <a:t> in Java )</a:t>
                </a:r>
              </a:p>
              <a:p>
                <a:r>
                  <a:rPr lang="en-US" dirty="0"/>
                  <a:t>We will use </a:t>
                </a:r>
                <a:r>
                  <a:rPr lang="en-US" b="1" dirty="0"/>
                  <a:t>mod</a:t>
                </a:r>
                <a:r>
                  <a:rPr lang="en-US" dirty="0"/>
                  <a:t> to mean integer mod (exactly like </a:t>
                </a:r>
                <a:r>
                  <a:rPr lang="en-US" b="1" dirty="0">
                    <a:latin typeface="Courier New" pitchFamily="49" charset="0"/>
                    <a:cs typeface="Courier New" pitchFamily="49" charset="0"/>
                  </a:rPr>
                  <a:t>%</a:t>
                </a:r>
                <a:r>
                  <a:rPr lang="en-US" dirty="0"/>
                  <a:t> in Java)</a:t>
                </a:r>
              </a:p>
              <a:p>
                <a:r>
                  <a:rPr lang="en-US" dirty="0"/>
                  <a:t>What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when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54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4</m:t>
                    </m:r>
                  </m:oMath>
                </a14:m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Consecutive integers have opposite parity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Prove that, given any two consecutive integers, one is even and the other is odd</a:t>
            </a:r>
          </a:p>
          <a:p>
            <a:r>
              <a:rPr lang="en-US" b="1" dirty="0"/>
              <a:t>Hint:</a:t>
            </a:r>
            <a:r>
              <a:rPr lang="en-US" dirty="0"/>
              <a:t>  Divide into two cases:</a:t>
            </a:r>
          </a:p>
          <a:p>
            <a:pPr lvl="1"/>
            <a:r>
              <a:rPr lang="en-US" dirty="0"/>
              <a:t>The smaller of the two integers is even</a:t>
            </a:r>
          </a:p>
          <a:p>
            <a:pPr lvl="1"/>
            <a:r>
              <a:rPr lang="en-US" dirty="0"/>
              <a:t>The smaller of the two integers is odd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proof by cases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Theorem: for all integers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baseline="30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+ 14</m:t>
                    </m:r>
                  </m:oMath>
                </a14:m>
                <a:r>
                  <a:rPr lang="en-US" dirty="0"/>
                  <a:t> is even</a:t>
                </a:r>
              </a:p>
              <a:p>
                <a:r>
                  <a:rPr lang="en-US" dirty="0"/>
                  <a:t>How could we prove this using cases?</a:t>
                </a:r>
              </a:p>
              <a:p>
                <a:r>
                  <a:rPr lang="en-US" dirty="0"/>
                  <a:t>Be careful with formatting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4122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Indirect Proof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179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contradiction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most common form of indirect proof is a proof by contradiction</a:t>
            </a:r>
          </a:p>
          <a:p>
            <a:r>
              <a:rPr lang="en-US" dirty="0"/>
              <a:t>In such a proof, you begin by assuming the negation of the conclusion</a:t>
            </a:r>
          </a:p>
          <a:p>
            <a:r>
              <a:rPr lang="en-US" dirty="0"/>
              <a:t>Then, you show that doing so leads to a logical impossibility</a:t>
            </a:r>
          </a:p>
          <a:p>
            <a:r>
              <a:rPr lang="en-US" dirty="0"/>
              <a:t>Thus, the assumption must be false and the conclusion true</a:t>
            </a:r>
          </a:p>
        </p:txBody>
      </p:sp>
    </p:spTree>
    <p:extLst>
      <p:ext uri="{BB962C8B-B14F-4D97-AF65-F5344CB8AC3E}">
        <p14:creationId xmlns:p14="http://schemas.microsoft.com/office/powerpoint/2010/main" val="4085288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Contradiction formatting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A proof by contradiction is different from a direct proof because you are </a:t>
                </a:r>
                <a:r>
                  <a:rPr lang="en-US" b="1" dirty="0"/>
                  <a:t>trying</a:t>
                </a:r>
                <a:r>
                  <a:rPr lang="en-US" dirty="0"/>
                  <a:t> to get to a point where things don't make sense</a:t>
                </a:r>
              </a:p>
              <a:p>
                <a:r>
                  <a:rPr lang="en-US" dirty="0"/>
                  <a:t>You should always mark such proofs clearly</a:t>
                </a:r>
              </a:p>
              <a:p>
                <a:r>
                  <a:rPr lang="en-US" dirty="0"/>
                  <a:t>Start your proof with the words </a:t>
                </a:r>
                <a:r>
                  <a:rPr lang="en-US" b="1" dirty="0"/>
                  <a:t>Proof by contradiction</a:t>
                </a:r>
              </a:p>
              <a:p>
                <a:r>
                  <a:rPr lang="en-US" dirty="0"/>
                  <a:t>Write </a:t>
                </a:r>
                <a:r>
                  <a:rPr lang="en-US" b="1" dirty="0"/>
                  <a:t>Negation of conclusion</a:t>
                </a:r>
                <a:r>
                  <a:rPr lang="en-US" dirty="0"/>
                  <a:t> as the justification for the negated conclusion</a:t>
                </a:r>
              </a:p>
              <a:p>
                <a:r>
                  <a:rPr lang="en-US" dirty="0"/>
                  <a:t>Clearly mark the line when you have both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 as a </a:t>
                </a:r>
                <a:r>
                  <a:rPr lang="en-US" b="1" dirty="0"/>
                  <a:t>contradiction</a:t>
                </a:r>
              </a:p>
              <a:p>
                <a:r>
                  <a:rPr lang="en-US" dirty="0"/>
                  <a:t>Finally, state the conclusion with its justification as the contradiction found before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81" r="-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976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Theorem:  </a:t>
            </a:r>
            <a:r>
              <a:rPr lang="en-US" dirty="0"/>
              <a:t>There is no largest integer.</a:t>
            </a:r>
          </a:p>
          <a:p>
            <a:r>
              <a:rPr lang="en-US" b="1" dirty="0"/>
              <a:t>Proof by contradiction:  </a:t>
            </a:r>
            <a:r>
              <a:rPr lang="en-US" dirty="0"/>
              <a:t>Assume that there is a </a:t>
            </a:r>
            <a:r>
              <a:rPr lang="en-US"/>
              <a:t>largest integer.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497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Theorem:  </a:t>
            </a:r>
            <a:r>
              <a:rPr lang="en-US" dirty="0"/>
              <a:t>There is no integer that is both even and odd.</a:t>
            </a:r>
          </a:p>
          <a:p>
            <a:r>
              <a:rPr lang="en-US" b="1" dirty="0"/>
              <a:t>Proof by contradiction:  </a:t>
            </a:r>
            <a:r>
              <a:rPr lang="en-US" dirty="0"/>
              <a:t>Assume that there is an integer that is both even and odd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687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/>
                  <a:t>Theorem: 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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 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  <m:r>
                      <a:rPr lang="en-US" i="1" baseline="30000" dirty="0" smtClean="0">
                        <a:latin typeface="Cambria Math" panose="02040503050406030204" pitchFamily="18" charset="0"/>
                        <a:sym typeface="Symbol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baseline="30000" dirty="0" smtClean="0">
                        <a:latin typeface="Cambria Math" panose="02040503050406030204" pitchFamily="18" charset="0"/>
                        <a:sym typeface="Symbol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–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𝑦</m:t>
                    </m:r>
                    <m:r>
                      <a:rPr lang="en-US" i="1" baseline="30000" dirty="0" smtClean="0">
                        <a:latin typeface="Cambria Math" panose="02040503050406030204" pitchFamily="18" charset="0"/>
                        <a:sym typeface="Symbol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 1</m:t>
                    </m:r>
                  </m:oMath>
                </a14:m>
                <a:endParaRPr lang="en-US" dirty="0">
                  <a:sym typeface="Symbol"/>
                </a:endParaRPr>
              </a:p>
              <a:p>
                <a:r>
                  <a:rPr lang="en-US" b="1" dirty="0">
                    <a:sym typeface="Symbol"/>
                  </a:rPr>
                  <a:t>Proof by contradiction:  </a:t>
                </a:r>
                <a:r>
                  <a:rPr lang="en-US" dirty="0">
                    <a:sym typeface="Symbol"/>
                  </a:rPr>
                  <a:t>Assume there is such a pair of integers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0101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Rational numbers</a:t>
            </a:r>
          </a:p>
          <a:p>
            <a:r>
              <a:rPr lang="en-US"/>
              <a:t>Divisibility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Classic Results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7589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 of 2 is irrational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609600" y="2386584"/>
                <a:ext cx="6172200" cy="4623816"/>
              </a:xfrm>
            </p:spPr>
            <p:txBody>
              <a:bodyPr>
                <a:normAutofit fontScale="85000" lnSpcReduction="20000"/>
              </a:bodyPr>
              <a:lstStyle/>
              <a:p>
                <a:pPr marL="633222" indent="-514350">
                  <a:buFont typeface="+mj-lt"/>
                  <a:buAutoNum type="arabicPeriod"/>
                </a:pPr>
                <a:r>
                  <a:rPr lang="en-US" dirty="0"/>
                  <a:t>Suppose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/>
                  <a:t> is rational</a:t>
                </a: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b="0" i="1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dirty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dirty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>
                        <a:latin typeface="Cambria Math" panose="02040503050406030204" pitchFamily="18" charset="0"/>
                        <a:sym typeface="Symbol"/>
                      </a:rPr>
                      <m:t>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  <m:r>
                      <a:rPr lang="en-US" b="0" i="1" dirty="0"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r>
                      <a:rPr lang="en-US" b="0" i="1" dirty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b="0" i="1" dirty="0">
                        <a:latin typeface="Cambria Math" panose="02040503050406030204" pitchFamily="18" charset="0"/>
                        <a:sym typeface="Symbol"/>
                      </a:rPr>
                      <m:t>  0</m:t>
                    </m:r>
                  </m:oMath>
                </a14:m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𝑚</m:t>
                    </m:r>
                  </m:oMath>
                </a14:m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</m:oMath>
                </a14:m>
                <a:r>
                  <a:rPr lang="en-US" dirty="0">
                    <a:sym typeface="Symbol"/>
                  </a:rPr>
                  <a:t> have no common factors</a:t>
                </a: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baseline="30000" dirty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baseline="30000" dirty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baseline="30000" dirty="0"/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baseline="30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baseline="30000" dirty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baseline="30000" dirty="0"/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baseline="30000" dirty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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</m:oMath>
                </a14:m>
                <a:endParaRPr lang="en-US" dirty="0"/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i="1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2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 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marL="633222" indent="-514350">
                  <a:buFont typeface="+mj-lt"/>
                  <a:buAutoNum type="arabicPeriod"/>
                </a:pPr>
                <a:endParaRPr lang="en-US" dirty="0">
                  <a:sym typeface="Symbol"/>
                </a:endParaRP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baseline="30000" dirty="0" smtClean="0">
                        <a:latin typeface="Cambria Math" panose="02040503050406030204" pitchFamily="18" charset="0"/>
                        <a:sym typeface="Symbol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= (2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)2 = 4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i="1" baseline="30000" dirty="0">
                        <a:latin typeface="Cambria Math" panose="02040503050406030204" pitchFamily="18" charset="0"/>
                        <a:sym typeface="Symbol"/>
                      </a:rPr>
                      <m:t>2</m:t>
                    </m:r>
                  </m:oMath>
                </a14:m>
                <a:endParaRPr lang="en-US" baseline="30000" dirty="0">
                  <a:sym typeface="Symbol"/>
                </a:endParaRP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i="1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baseline="30000" dirty="0" smtClean="0">
                        <a:latin typeface="Cambria Math" panose="02040503050406030204" pitchFamily="18" charset="0"/>
                        <a:sym typeface="Symbol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= 2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i="1" baseline="30000" dirty="0">
                        <a:latin typeface="Cambria Math" panose="02040503050406030204" pitchFamily="18" charset="0"/>
                        <a:sym typeface="Symbol"/>
                      </a:rPr>
                      <m:t>2</m:t>
                    </m:r>
                  </m:oMath>
                </a14:m>
                <a:endParaRPr lang="en-US" baseline="30000" dirty="0">
                  <a:sym typeface="Symbol"/>
                </a:endParaRP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i="1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= 2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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2|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𝑚</m:t>
                    </m:r>
                  </m:oMath>
                </a14:m>
                <a:r>
                  <a:rPr lang="en-US" dirty="0">
                    <a:sym typeface="Symbol"/>
                  </a:rPr>
                  <a:t> and 2|</a:t>
                </a:r>
                <a:r>
                  <a:rPr lang="en-US" i="1" dirty="0">
                    <a:sym typeface="Symbol"/>
                  </a:rPr>
                  <a:t>n</a:t>
                </a:r>
                <a:endParaRPr lang="en-US" b="1" i="1" dirty="0">
                  <a:sym typeface="Symbol"/>
                </a:endParaRP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Symbol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>
                    <a:sym typeface="Symbol"/>
                  </a:rPr>
                  <a:t> is irrational</a:t>
                </a:r>
                <a:endParaRPr lang="en-US" dirty="0"/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09600" y="2386584"/>
                <a:ext cx="6172200" cy="4623816"/>
              </a:xfrm>
              <a:blipFill>
                <a:blip r:embed="rId2"/>
                <a:stretch>
                  <a:fillRect t="-10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629400" y="2386584"/>
                <a:ext cx="5638800" cy="4242816"/>
              </a:xfrm>
            </p:spPr>
            <p:txBody>
              <a:bodyPr>
                <a:normAutofit fontScale="85000" lnSpcReduction="20000"/>
              </a:bodyPr>
              <a:lstStyle/>
              <a:p>
                <a:pPr marL="633222" indent="-514350" fontAlgn="t">
                  <a:buFont typeface="+mj-lt"/>
                  <a:buAutoNum type="arabicPeriod"/>
                </a:pPr>
                <a:r>
                  <a:rPr lang="en-US" dirty="0"/>
                  <a:t>Negation of conclusion</a:t>
                </a:r>
              </a:p>
              <a:p>
                <a:pPr marL="633222" indent="-514350" fontAlgn="t">
                  <a:buFont typeface="+mj-lt"/>
                  <a:buAutoNum type="arabicPeriod"/>
                </a:pPr>
                <a:r>
                  <a:rPr lang="en-US" dirty="0"/>
                  <a:t>Definition of rational</a:t>
                </a:r>
              </a:p>
              <a:p>
                <a:pPr marL="633222" indent="-514350" fontAlgn="t">
                  <a:buFont typeface="+mj-lt"/>
                  <a:buAutoNum type="arabicPeriod"/>
                </a:pPr>
                <a:endParaRPr lang="en-US" dirty="0"/>
              </a:p>
              <a:p>
                <a:pPr marL="633222" indent="-514350" fontAlgn="t">
                  <a:buFont typeface="+mj-lt"/>
                  <a:buAutoNum type="arabicPeriod"/>
                </a:pPr>
                <a:r>
                  <a:rPr lang="en-US" dirty="0"/>
                  <a:t>Squaring both sides</a:t>
                </a:r>
              </a:p>
              <a:p>
                <a:pPr marL="633222" indent="-514350" fontAlgn="t">
                  <a:buFont typeface="+mj-lt"/>
                  <a:buAutoNum type="arabicPeriod"/>
                </a:pPr>
                <a:r>
                  <a:rPr lang="en-US" dirty="0"/>
                  <a:t>Transitivity</a:t>
                </a:r>
              </a:p>
              <a:p>
                <a:pPr marL="633222" indent="-514350" fontAlgn="t">
                  <a:buFont typeface="+mj-lt"/>
                  <a:buAutoNum type="arabicPeriod"/>
                </a:pPr>
                <a:r>
                  <a:rPr lang="en-US" dirty="0"/>
                  <a:t>Square of integer is integer</a:t>
                </a:r>
              </a:p>
              <a:p>
                <a:pPr marL="633222" indent="-514350" fontAlgn="t">
                  <a:buFont typeface="+mj-lt"/>
                  <a:buAutoNum type="arabicPeriod"/>
                </a:pPr>
                <a:r>
                  <a:rPr lang="en-US" dirty="0"/>
                  <a:t>Even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baseline="30000" dirty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implies even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(Proposition 4.7.4)</a:t>
                </a:r>
              </a:p>
              <a:p>
                <a:pPr marL="633222" indent="-514350" fontAlgn="t">
                  <a:buFont typeface="+mj-lt"/>
                  <a:buAutoNum type="arabicPeriod"/>
                </a:pPr>
                <a:r>
                  <a:rPr lang="en-US" dirty="0"/>
                  <a:t>Substitution</a:t>
                </a:r>
              </a:p>
              <a:p>
                <a:pPr marL="633222" indent="-514350" fontAlgn="t">
                  <a:buFont typeface="+mj-lt"/>
                  <a:buAutoNum type="arabicPeriod"/>
                </a:pPr>
                <a:r>
                  <a:rPr lang="en-US" dirty="0"/>
                  <a:t>Transitivity</a:t>
                </a:r>
              </a:p>
              <a:p>
                <a:pPr marL="633222" indent="-514350" fontAlgn="t">
                  <a:buFont typeface="+mj-lt"/>
                  <a:buAutoNum type="arabicPeriod"/>
                </a:pPr>
                <a:r>
                  <a:rPr lang="en-US" dirty="0"/>
                  <a:t>Even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baseline="30000" dirty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implies even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i="1" dirty="0"/>
              </a:p>
              <a:p>
                <a:pPr marL="633222" indent="-514350" fontAlgn="t">
                  <a:buFont typeface="+mj-lt"/>
                  <a:buAutoNum type="arabicPeriod"/>
                </a:pPr>
                <a:r>
                  <a:rPr lang="en-US" dirty="0"/>
                  <a:t>Conjunction of 6 and 9, </a:t>
                </a:r>
                <a:r>
                  <a:rPr lang="en-US" b="1" dirty="0"/>
                  <a:t>contradiction</a:t>
                </a:r>
              </a:p>
              <a:p>
                <a:pPr marL="633222" indent="-514350" fontAlgn="t">
                  <a:buFont typeface="+mj-lt"/>
                  <a:buAutoNum type="arabicPeriod"/>
                </a:pPr>
                <a:r>
                  <a:rPr lang="en-US" dirty="0"/>
                  <a:t>By contradiction in 10, supposition is false</a:t>
                </a:r>
              </a:p>
              <a:p>
                <a:pPr marL="633222" indent="-514350" fontAlgn="t">
                  <a:buFont typeface="+mj-lt"/>
                  <a:buAutoNum type="arabicPeriod"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629400" y="2386584"/>
                <a:ext cx="5638800" cy="4242816"/>
              </a:xfrm>
              <a:blipFill>
                <a:blip r:embed="rId3"/>
                <a:stretch>
                  <a:fillRect t="-1437" b="-34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09600" y="1607404"/>
                <a:ext cx="10363200" cy="882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/>
                  <a:t>Theorem: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400" dirty="0"/>
                  <a:t> is irrational</a:t>
                </a:r>
              </a:p>
              <a:p>
                <a:r>
                  <a:rPr lang="en-US" sz="2400" b="1" dirty="0"/>
                  <a:t>Proof by contradiction: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607404"/>
                <a:ext cx="10363200" cy="882934"/>
              </a:xfrm>
              <a:prstGeom prst="rect">
                <a:avLst/>
              </a:prstGeom>
              <a:blipFill>
                <a:blip r:embed="rId4"/>
                <a:stretch>
                  <a:fillRect l="-882" t="-1379" b="-13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029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Proposition 4.7.3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1622792"/>
                <a:ext cx="9829800" cy="815609"/>
              </a:xfrm>
            </p:spPr>
            <p:txBody>
              <a:bodyPr>
                <a:normAutofit fontScale="85000" lnSpcReduction="20000"/>
              </a:bodyPr>
              <a:lstStyle/>
              <a:p>
                <a:pPr marL="118872" indent="0">
                  <a:buNone/>
                </a:pPr>
                <a:r>
                  <a:rPr lang="en-US" b="1" dirty="0"/>
                  <a:t>Claim: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∀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𝑎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𝑝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ℤ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𝑝</m:t>
                    </m:r>
                    <m:r>
                      <a:rPr lang="en-US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  <a:ea typeface="Cambria Math"/>
                      </a:rPr>
                      <m:t>is</m:t>
                    </m:r>
                    <m:r>
                      <a:rPr lang="en-US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  <a:ea typeface="Cambria Math"/>
                      </a:rPr>
                      <m:t>prime</m:t>
                    </m:r>
                    <m:r>
                      <a:rPr lang="en-US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˄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𝑝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∣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𝑎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𝑝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∤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𝑎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+1</m:t>
                    </m:r>
                  </m:oMath>
                </a14:m>
                <a:endParaRPr lang="en-US" b="0" dirty="0">
                  <a:ea typeface="Cambria Math"/>
                </a:endParaRPr>
              </a:p>
              <a:p>
                <a:pPr marL="118872" indent="0">
                  <a:buNone/>
                </a:pPr>
                <a:r>
                  <a:rPr lang="en-US" b="1" dirty="0">
                    <a:ea typeface="Cambria Math"/>
                  </a:rPr>
                  <a:t>Proof by contradiction: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622792"/>
                <a:ext cx="9829800" cy="815609"/>
              </a:xfrm>
              <a:blipFill>
                <a:blip r:embed="rId2"/>
                <a:stretch>
                  <a:fillRect l="-372" t="-9701" b="-186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368716" y="2362200"/>
                <a:ext cx="5289884" cy="4114800"/>
              </a:xfrm>
              <a:prstGeom prst="rect">
                <a:avLst/>
              </a:prstGeom>
              <a:noFill/>
            </p:spPr>
            <p:txBody>
              <a:bodyPr wrap="square" numCol="1" rtlCol="0">
                <a:normAutofit/>
              </a:bodyPr>
              <a:lstStyle/>
              <a:p>
                <a:pPr marL="342900" indent="-342900">
                  <a:buFont typeface="+mj-lt"/>
                  <a:buAutoNum type="arabicPeriod"/>
                </a:pPr>
                <a:endParaRPr lang="en-US" dirty="0">
                  <a:ea typeface="Cambria Math"/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>
                    <a:ea typeface="Cambria Math"/>
                  </a:rPr>
                  <a:t>Negation of conclusion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>
                    <a:ea typeface="Cambria Math"/>
                  </a:rPr>
                  <a:t>Definition of divides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>
                    <a:ea typeface="Cambria Math"/>
                  </a:rPr>
                  <a:t>Definition of divides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>
                    <a:ea typeface="Cambria Math"/>
                  </a:rPr>
                  <a:t>Subtraction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>
                    <a:ea typeface="Cambria Math"/>
                  </a:rPr>
                  <a:t>Substitution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>
                    <a:ea typeface="Cambria Math"/>
                  </a:rPr>
                  <a:t>Distributive law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>
                    <a:ea typeface="Cambria Math"/>
                  </a:rPr>
                  <a:t>Definition of divides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>
                    <a:ea typeface="Cambria Math"/>
                  </a:rPr>
                  <a:t>Since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/>
                      </a:rPr>
                      <m:t>1</m:t>
                    </m:r>
                  </m:oMath>
                </a14:m>
                <a:r>
                  <a:rPr lang="en-US" dirty="0">
                    <a:ea typeface="Cambria Math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/>
                      </a:rPr>
                      <m:t>−1</m:t>
                    </m:r>
                  </m:oMath>
                </a14:m>
                <a:r>
                  <a:rPr lang="en-US" dirty="0">
                    <a:ea typeface="Cambria Math"/>
                  </a:rPr>
                  <a:t> are the only integers that divide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/>
                      </a:rPr>
                      <m:t>1</m:t>
                    </m:r>
                  </m:oMath>
                </a14:m>
                <a:endParaRPr lang="en-US" dirty="0">
                  <a:ea typeface="Cambria Math"/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>
                    <a:ea typeface="Cambria Math"/>
                  </a:rPr>
                  <a:t>Definition of prime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>
                    <a:ea typeface="Cambria Math"/>
                  </a:rPr>
                  <a:t>Statements 8 and 9 are negations of each other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>
                    <a:ea typeface="Cambria Math"/>
                  </a:rPr>
                  <a:t>By contradiction at statement 10</a:t>
                </a:r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8716" y="2362200"/>
                <a:ext cx="5289884" cy="4114800"/>
              </a:xfrm>
              <a:prstGeom prst="rect">
                <a:avLst/>
              </a:prstGeom>
              <a:blipFill>
                <a:blip r:embed="rId3"/>
                <a:stretch>
                  <a:fillRect l="-10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52926" y="5715000"/>
                <a:ext cx="2743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∎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926" y="5715000"/>
                <a:ext cx="2743200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08A540C-575C-4841-90BA-3814E76788B2}"/>
                  </a:ext>
                </a:extLst>
              </p:cNvPr>
              <p:cNvSpPr txBox="1"/>
              <p:nvPr/>
            </p:nvSpPr>
            <p:spPr>
              <a:xfrm>
                <a:off x="381000" y="2667001"/>
                <a:ext cx="6019800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+mj-lt"/>
                  <a:buAutoNum type="arabicPeriod"/>
                </a:pPr>
                <a:r>
                  <a:rPr lang="en-US" dirty="0"/>
                  <a:t>Suppose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∃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𝑎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,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𝑝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ℤ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𝑝</m:t>
                    </m:r>
                    <m:r>
                      <a:rPr lang="en-US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/>
                        <a:ea typeface="Cambria Math"/>
                      </a:rPr>
                      <m:t>is</m:t>
                    </m:r>
                    <m:r>
                      <a:rPr lang="en-US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/>
                        <a:ea typeface="Cambria Math"/>
                      </a:rPr>
                      <m:t>prime</m:t>
                    </m:r>
                    <m:r>
                      <a:rPr lang="en-US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˄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𝑝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∣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𝑎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 ˄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𝑝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∣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𝑎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+1</m:t>
                    </m:r>
                  </m:oMath>
                </a14:m>
                <a:endParaRPr lang="en-US" i="1" dirty="0">
                  <a:latin typeface="Cambria Math"/>
                  <a:ea typeface="Cambria Math"/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𝑎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𝑝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𝑟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,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𝑟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ℤ</m:t>
                    </m:r>
                  </m:oMath>
                </a14:m>
                <a:endParaRPr lang="en-US" dirty="0"/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𝑎</m:t>
                    </m:r>
                    <m:r>
                      <a:rPr lang="en-US" i="1">
                        <a:latin typeface="Cambria Math"/>
                      </a:rPr>
                      <m:t>+1=</m:t>
                    </m:r>
                    <m:r>
                      <a:rPr lang="en-US" i="1">
                        <a:latin typeface="Cambria Math"/>
                      </a:rPr>
                      <m:t>𝑝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,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ℤ</m:t>
                    </m:r>
                  </m:oMath>
                </a14:m>
                <a:endParaRPr lang="en-US" dirty="0">
                  <a:ea typeface="Cambria Math"/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𝑎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+1</m:t>
                        </m:r>
                      </m:e>
                    </m:d>
                    <m:r>
                      <a:rPr lang="en-US" i="1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𝑎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=1</m:t>
                    </m:r>
                  </m:oMath>
                </a14:m>
                <a:endParaRPr lang="en-US" dirty="0">
                  <a:ea typeface="Cambria Math"/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𝑝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𝑠</m:t>
                    </m:r>
                    <m:r>
                      <a:rPr lang="en-US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𝑝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𝑟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=1</m:t>
                    </m:r>
                  </m:oMath>
                </a14:m>
                <a:endParaRPr lang="en-US" dirty="0">
                  <a:ea typeface="Cambria Math"/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𝑝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𝑠</m:t>
                    </m:r>
                    <m:r>
                      <a:rPr lang="en-US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𝑟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)=1</m:t>
                    </m:r>
                  </m:oMath>
                </a14:m>
                <a:endParaRPr lang="en-US" dirty="0">
                  <a:ea typeface="Cambria Math"/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𝑝</m:t>
                    </m:r>
                  </m:oMath>
                </a14:m>
                <a:r>
                  <a:rPr lang="en-US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∣</m:t>
                    </m:r>
                  </m:oMath>
                </a14:m>
                <a:r>
                  <a:rPr lang="en-US" dirty="0">
                    <a:ea typeface="Cambria Math"/>
                  </a:rPr>
                  <a:t> 1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𝑝</m:t>
                    </m:r>
                  </m:oMath>
                </a14:m>
                <a:r>
                  <a:rPr lang="en-US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  <a:ea typeface="Cambria Math"/>
                      </a:rPr>
                      <m:t>≤</m:t>
                    </m:r>
                  </m:oMath>
                </a14:m>
                <a:r>
                  <a:rPr lang="en-US" dirty="0">
                    <a:ea typeface="Cambria Math"/>
                  </a:rPr>
                  <a:t> 1</a:t>
                </a:r>
                <a:endParaRPr lang="en-US" i="1" dirty="0">
                  <a:latin typeface="Cambria Math"/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𝑝</m:t>
                    </m:r>
                  </m:oMath>
                </a14:m>
                <a:r>
                  <a:rPr lang="en-US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  <a:ea typeface="Cambria Math"/>
                      </a:rPr>
                      <m:t>&gt;1</m:t>
                    </m:r>
                  </m:oMath>
                </a14:m>
                <a:endParaRPr lang="en-US" dirty="0">
                  <a:ea typeface="Cambria Math"/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>
                    <a:ea typeface="Cambria Math"/>
                  </a:rPr>
                  <a:t>Contradiction</a:t>
                </a:r>
                <a:endParaRPr lang="en-US" i="1" dirty="0">
                  <a:latin typeface="Cambria Math"/>
                  <a:ea typeface="Cambria Math"/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∀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𝑎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,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𝑝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ℤ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 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𝑝</m:t>
                    </m:r>
                    <m:r>
                      <a:rPr lang="en-US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/>
                        <a:ea typeface="Cambria Math"/>
                      </a:rPr>
                      <m:t>is</m:t>
                    </m:r>
                    <m:r>
                      <a:rPr lang="en-US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/>
                        <a:ea typeface="Cambria Math"/>
                      </a:rPr>
                      <m:t>prime</m:t>
                    </m:r>
                    <m:r>
                      <a:rPr lang="en-US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˄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𝑝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∣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𝑎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→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𝑝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∤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𝑎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+1</m:t>
                    </m:r>
                  </m:oMath>
                </a14:m>
                <a:endParaRPr lang="en-US" dirty="0">
                  <a:ea typeface="Cambria Math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08A540C-575C-4841-90BA-3814E76788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2667001"/>
                <a:ext cx="6019800" cy="3416320"/>
              </a:xfrm>
              <a:prstGeom prst="rect">
                <a:avLst/>
              </a:prstGeom>
              <a:blipFill>
                <a:blip r:embed="rId5"/>
                <a:stretch>
                  <a:fillRect l="-912" t="-1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6145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Infinitude of primes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609600" y="2386584"/>
                <a:ext cx="6172200" cy="4623816"/>
              </a:xfrm>
            </p:spPr>
            <p:txBody>
              <a:bodyPr>
                <a:normAutofit fontScale="77500" lnSpcReduction="20000"/>
              </a:bodyPr>
              <a:lstStyle/>
              <a:p>
                <a:pPr marL="633222" indent="-514350">
                  <a:buFont typeface="+mj-lt"/>
                  <a:buAutoNum type="arabicPeriod"/>
                </a:pPr>
                <a:r>
                  <a:rPr lang="en-US" dirty="0"/>
                  <a:t>Suppose there is a finite list of all primes: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baseline="-25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baseline="-25000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 …, </m:t>
                    </m:r>
                    <m:r>
                      <a:rPr lang="en-US" b="0" i="1" dirty="0" err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baseline="-25000" dirty="0" err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i="1" baseline="-25000" dirty="0"/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= 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baseline="-25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baseline="-25000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b="0" i="1" dirty="0" err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baseline="-25000" dirty="0" err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+ 1,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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</m:oMath>
                </a14:m>
                <a:endParaRPr lang="en-US" dirty="0"/>
              </a:p>
              <a:p>
                <a:pPr marL="633222" indent="-514350">
                  <a:buFont typeface="+mj-lt"/>
                  <a:buAutoNum type="arabicPeriod"/>
                </a:pPr>
                <a:endParaRPr lang="en-US" baseline="30000" dirty="0"/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baseline="-25000" dirty="0" err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dirty="0"/>
                  <a:t>  where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baseline="-25000" dirty="0" err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i="1" baseline="-25000" dirty="0"/>
                  <a:t> </a:t>
                </a:r>
                <a:r>
                  <a:rPr lang="en-US" dirty="0"/>
                  <a:t>is a prime</a:t>
                </a: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err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err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+ 1</m:t>
                    </m:r>
                  </m:oMath>
                </a14:m>
                <a:endParaRPr lang="en-US" i="1" baseline="-25000" dirty="0"/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err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err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err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i="1" dirty="0"/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err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err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 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𝑝</m:t>
                    </m:r>
                    <m:r>
                      <a:rPr lang="en-US" i="1" baseline="-25000" dirty="0" err="1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|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err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baseline="30000" dirty="0">
                  <a:sym typeface="Symbol"/>
                </a:endParaRP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𝑝</m:t>
                    </m:r>
                    <m:r>
                      <a:rPr lang="en-US" i="1" baseline="-25000" dirty="0" err="1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</m:oMath>
                </a14:m>
                <a:r>
                  <a:rPr lang="en-US" dirty="0">
                    <a:sym typeface="Symbol"/>
                  </a:rPr>
                  <a:t> does not divide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err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+ 1</m:t>
                    </m:r>
                  </m:oMath>
                </a14:m>
                <a:endParaRPr lang="en-US" baseline="30000" dirty="0">
                  <a:sym typeface="Symbol"/>
                </a:endParaRP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𝑝</m:t>
                    </m:r>
                    <m:r>
                      <a:rPr lang="en-US" i="1" baseline="-25000" dirty="0" err="1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</m:oMath>
                </a14:m>
                <a:r>
                  <a:rPr lang="en-US" dirty="0">
                    <a:sym typeface="Symbol"/>
                  </a:rPr>
                  <a:t> does and does not divide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err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+ 1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>
                    <a:sym typeface="Symbol"/>
                  </a:rPr>
                  <a:t>There are an infinite number of primes</a:t>
                </a:r>
              </a:p>
              <a:p>
                <a:pPr marL="118872" indent="0">
                  <a:buNone/>
                </a:pPr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  <a:sym typeface="Symbol"/>
                </a:endParaRP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/>
                        </a:rPr>
                        <m:t>∎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09600" y="2386584"/>
                <a:ext cx="6172200" cy="4623816"/>
              </a:xfrm>
              <a:blipFill>
                <a:blip r:embed="rId2"/>
                <a:stretch>
                  <a:fillRect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705600" y="2286000"/>
            <a:ext cx="5410200" cy="4623816"/>
          </a:xfrm>
        </p:spPr>
        <p:txBody>
          <a:bodyPr>
            <a:normAutofit fontScale="77500" lnSpcReduction="20000"/>
          </a:bodyPr>
          <a:lstStyle/>
          <a:p>
            <a:pPr marL="633222" indent="-514350" fontAlgn="t">
              <a:buFont typeface="+mj-lt"/>
              <a:buAutoNum type="arabicPeriod"/>
            </a:pPr>
            <a:r>
              <a:rPr lang="en-US" dirty="0"/>
              <a:t>Negation of conclusion</a:t>
            </a:r>
          </a:p>
          <a:p>
            <a:pPr marL="633222" indent="-514350" fontAlgn="t">
              <a:buFont typeface="+mj-lt"/>
              <a:buAutoNum type="arabicPeriod"/>
            </a:pPr>
            <a:endParaRPr lang="en-US" dirty="0"/>
          </a:p>
          <a:p>
            <a:pPr marL="633222" indent="-514350" fontAlgn="t">
              <a:buFont typeface="+mj-lt"/>
              <a:buAutoNum type="arabicPeriod"/>
            </a:pPr>
            <a:r>
              <a:rPr lang="en-US" dirty="0"/>
              <a:t>Product and sum of integers is an integer</a:t>
            </a:r>
          </a:p>
          <a:p>
            <a:pPr marL="633222" indent="-514350" fontAlgn="t">
              <a:buFont typeface="+mj-lt"/>
              <a:buAutoNum type="arabicPeriod"/>
            </a:pPr>
            <a:r>
              <a:rPr lang="en-US" dirty="0"/>
              <a:t>Theorem 4.4.4</a:t>
            </a:r>
          </a:p>
          <a:p>
            <a:pPr marL="633222" indent="-514350" fontAlgn="t">
              <a:buFont typeface="+mj-lt"/>
              <a:buAutoNum type="arabicPeriod"/>
            </a:pPr>
            <a:r>
              <a:rPr lang="en-US" dirty="0"/>
              <a:t>Substitution</a:t>
            </a:r>
          </a:p>
          <a:p>
            <a:pPr marL="633222" indent="-514350" fontAlgn="t">
              <a:buFont typeface="+mj-lt"/>
              <a:buAutoNum type="arabicPeriod"/>
            </a:pPr>
            <a:r>
              <a:rPr lang="en-US" dirty="0" err="1"/>
              <a:t>Commutativity</a:t>
            </a:r>
            <a:endParaRPr lang="en-US" dirty="0"/>
          </a:p>
          <a:p>
            <a:pPr marL="633222" indent="-514350" fontAlgn="t">
              <a:buFont typeface="+mj-lt"/>
              <a:buAutoNum type="arabicPeriod"/>
            </a:pPr>
            <a:r>
              <a:rPr lang="en-US" dirty="0"/>
              <a:t>Product of integers is integer</a:t>
            </a:r>
          </a:p>
          <a:p>
            <a:pPr marL="633222" indent="-514350" fontAlgn="t">
              <a:buFont typeface="+mj-lt"/>
              <a:buAutoNum type="arabicPeriod"/>
            </a:pPr>
            <a:r>
              <a:rPr lang="en-US" dirty="0"/>
              <a:t>Definition of divides</a:t>
            </a:r>
          </a:p>
          <a:p>
            <a:pPr marL="633222" indent="-514350" fontAlgn="t">
              <a:buFont typeface="+mj-lt"/>
              <a:buAutoNum type="arabicPeriod"/>
            </a:pPr>
            <a:r>
              <a:rPr lang="en-US" dirty="0"/>
              <a:t>Proposition from last slide</a:t>
            </a:r>
            <a:endParaRPr lang="en-US" b="1" i="1" dirty="0"/>
          </a:p>
          <a:p>
            <a:pPr marL="633222" indent="-514350" fontAlgn="t">
              <a:buFont typeface="+mj-lt"/>
              <a:buAutoNum type="arabicPeriod"/>
            </a:pPr>
            <a:r>
              <a:rPr lang="en-US" dirty="0"/>
              <a:t>Conjunction of 4 and 8, </a:t>
            </a:r>
            <a:r>
              <a:rPr lang="en-US" b="1" dirty="0"/>
              <a:t>contradiction</a:t>
            </a:r>
          </a:p>
          <a:p>
            <a:pPr marL="633222" indent="-514350" fontAlgn="t">
              <a:buFont typeface="+mj-lt"/>
              <a:buAutoNum type="arabicPeriod"/>
            </a:pPr>
            <a:r>
              <a:rPr lang="en-US" dirty="0"/>
              <a:t>By contradiction in 9, supposition is false</a:t>
            </a:r>
          </a:p>
          <a:p>
            <a:pPr marL="633222" indent="-514350" fontAlgn="t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1607404"/>
            <a:ext cx="1097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Theorem:</a:t>
            </a:r>
            <a:r>
              <a:rPr lang="en-US" sz="2400" dirty="0"/>
              <a:t> There are an infinite number of primes</a:t>
            </a:r>
          </a:p>
          <a:p>
            <a:r>
              <a:rPr lang="en-US" sz="2400" b="1" dirty="0"/>
              <a:t>Proof by contradiction:</a:t>
            </a:r>
          </a:p>
        </p:txBody>
      </p:sp>
    </p:spTree>
    <p:extLst>
      <p:ext uri="{BB962C8B-B14F-4D97-AF65-F5344CB8AC3E}">
        <p14:creationId xmlns:p14="http://schemas.microsoft.com/office/powerpoint/2010/main" val="1003792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few notes about indirect proof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Don't combine direct proofs and indirect proofs</a:t>
            </a:r>
          </a:p>
          <a:p>
            <a:r>
              <a:rPr lang="en-US" dirty="0"/>
              <a:t>You're either looking for a contradiction or not</a:t>
            </a:r>
          </a:p>
          <a:p>
            <a:r>
              <a:rPr lang="en-US" dirty="0"/>
              <a:t>Proving the </a:t>
            </a:r>
            <a:r>
              <a:rPr lang="en-US" dirty="0" err="1"/>
              <a:t>contrapositive</a:t>
            </a:r>
            <a:r>
              <a:rPr lang="en-US" dirty="0"/>
              <a:t> directly is equivalent to a proof by contradiction</a:t>
            </a:r>
          </a:p>
        </p:txBody>
      </p:sp>
    </p:spTree>
    <p:extLst>
      <p:ext uri="{BB962C8B-B14F-4D97-AF65-F5344CB8AC3E}">
        <p14:creationId xmlns:p14="http://schemas.microsoft.com/office/powerpoint/2010/main" val="1525199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Exam 1!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Finish </a:t>
            </a:r>
            <a:r>
              <a:rPr lang="en-US" b="1" dirty="0"/>
              <a:t>Assignment 1</a:t>
            </a:r>
          </a:p>
          <a:p>
            <a:pPr lvl="1"/>
            <a:r>
              <a:rPr lang="en-US" b="1" dirty="0"/>
              <a:t>Due tonight by midnight!</a:t>
            </a:r>
          </a:p>
          <a:p>
            <a:r>
              <a:rPr lang="en-US" dirty="0"/>
              <a:t>Review for Exam 1</a:t>
            </a:r>
          </a:p>
          <a:p>
            <a:pPr lvl="1"/>
            <a:r>
              <a:rPr lang="en-US" dirty="0"/>
              <a:t>Next Monday!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 1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</a:t>
            </a:r>
            <a:r>
              <a:rPr lang="en-US" dirty="0" err="1"/>
              <a:t>warmup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4000" dirty="0"/>
              <a:t>Two women are sitting in a street cafe, talking about their children.</a:t>
            </a:r>
          </a:p>
          <a:p>
            <a:r>
              <a:rPr lang="en-US" sz="4000" dirty="0"/>
              <a:t>One says she has three daughters. The product of their ages is 36, and the sum of their ages is the number of the house across the street.</a:t>
            </a:r>
          </a:p>
          <a:p>
            <a:r>
              <a:rPr lang="en-US" sz="4000" dirty="0"/>
              <a:t>The second woman replies that this information is not enough to figure out the age of each child.</a:t>
            </a:r>
          </a:p>
          <a:p>
            <a:r>
              <a:rPr lang="en-US" sz="4000" dirty="0"/>
              <a:t>The first agrees and adds that her oldest daughter has beautiful blue eyes.</a:t>
            </a:r>
          </a:p>
          <a:p>
            <a:r>
              <a:rPr lang="en-US" sz="4000" dirty="0"/>
              <a:t>Then the second solves the puzzle.</a:t>
            </a:r>
          </a:p>
          <a:p>
            <a:r>
              <a:rPr lang="en-US" sz="4000" dirty="0"/>
              <a:t>What are the ages of the daughters?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Divisibility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868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9601200" cy="1252728"/>
          </a:xfrm>
        </p:spPr>
        <p:txBody>
          <a:bodyPr/>
          <a:lstStyle/>
          <a:p>
            <a:r>
              <a:rPr lang="en-US" dirty="0"/>
              <a:t>Unique factorization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For any integer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&gt; 1</m:t>
                    </m:r>
                  </m:oMath>
                </a14:m>
                <a:r>
                  <a:rPr lang="en-US" dirty="0"/>
                  <a:t>, there exist a positive integer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, distinct prime numbers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…,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err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, and positive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…,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-25000" dirty="0" err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such that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And any other expression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as a product of prime numbers is identical to this except, perhaps, for the order in which the factors are written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5"/>
                <a:stretch>
                  <a:fillRect t="-527" r="-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ject 3"/>
              <p:cNvSpPr txBox="1"/>
              <p:nvPr/>
            </p:nvSpPr>
            <p:spPr bwMode="auto">
              <a:xfrm>
                <a:off x="3733800" y="3310371"/>
                <a:ext cx="4648200" cy="1109229"/>
              </a:xfrm>
              <a:prstGeom prst="rect">
                <a:avLst/>
              </a:prstGeom>
              <a:noFill/>
              <a:ex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sSub>
                            <m:sSubPr>
                              <m:ctrlP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p>
                      </m:sSubSup>
                      <m:sSubSup>
                        <m:sSubSupPr>
                          <m:ctrlP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sSub>
                            <m:sSubPr>
                              <m:ctrlP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p>
                      </m:sSubSup>
                      <m:sSubSup>
                        <m:sSubSupPr>
                          <m:ctrlP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sSub>
                            <m:sSubPr>
                              <m:ctrlP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p>
                      </m:sSubSup>
                      <m:r>
                        <a:rPr lang="en-US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...</m:t>
                      </m:r>
                      <m:sSubSup>
                        <m:sSubSupPr>
                          <m:ctrlP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>
                          <m:sSub>
                            <m:sSubPr>
                              <m:ctrlP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sup>
                      </m:sSubSup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4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33800" y="3310371"/>
                <a:ext cx="4648200" cy="110922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3546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42F03B-9A21-401B-9148-D2CEC03AF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Cases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5B3356-74C0-4BF1-B743-1A8860A0CF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20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by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you have a premise consisting of clauses that are </a:t>
            </a:r>
            <a:r>
              <a:rPr lang="en-US" dirty="0" err="1"/>
              <a:t>ANDed</a:t>
            </a:r>
            <a:r>
              <a:rPr lang="en-US" dirty="0"/>
              <a:t> together, you can split them up</a:t>
            </a:r>
          </a:p>
          <a:p>
            <a:pPr lvl="1"/>
            <a:r>
              <a:rPr lang="en-US" dirty="0"/>
              <a:t>Each clause can be used in your proof</a:t>
            </a:r>
          </a:p>
          <a:p>
            <a:r>
              <a:rPr lang="en-US" dirty="0"/>
              <a:t>What if clauses are </a:t>
            </a:r>
            <a:r>
              <a:rPr lang="en-US" dirty="0" err="1"/>
              <a:t>ORed</a:t>
            </a:r>
            <a:r>
              <a:rPr lang="en-US" dirty="0"/>
              <a:t> together?</a:t>
            </a:r>
          </a:p>
          <a:p>
            <a:r>
              <a:rPr lang="en-US" dirty="0"/>
              <a:t>You don't know for sure that they're all true</a:t>
            </a:r>
          </a:p>
          <a:p>
            <a:r>
              <a:rPr lang="en-US" dirty="0"/>
              <a:t>In this situation, you use a proof by cases</a:t>
            </a:r>
          </a:p>
          <a:p>
            <a:r>
              <a:rPr lang="en-US" dirty="0"/>
              <a:t>Assume each of the individual possibilities is true separately</a:t>
            </a:r>
          </a:p>
          <a:p>
            <a:r>
              <a:rPr lang="en-US" dirty="0"/>
              <a:t>If the proof works out in all possible cases, it still holds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589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4215</TotalTime>
  <Words>1339</Words>
  <Application>Microsoft Office PowerPoint</Application>
  <PresentationFormat>Widescreen</PresentationFormat>
  <Paragraphs>169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Arial</vt:lpstr>
      <vt:lpstr>Calibri</vt:lpstr>
      <vt:lpstr>Cambria Math</vt:lpstr>
      <vt:lpstr>Corbel</vt:lpstr>
      <vt:lpstr>Courier New</vt:lpstr>
      <vt:lpstr>Symbol</vt:lpstr>
      <vt:lpstr>Wingdings</vt:lpstr>
      <vt:lpstr>Wingdings 2</vt:lpstr>
      <vt:lpstr>Wingdings 3</vt:lpstr>
      <vt:lpstr>Module</vt:lpstr>
      <vt:lpstr>COMP 2230</vt:lpstr>
      <vt:lpstr>Last time</vt:lpstr>
      <vt:lpstr>Questions?</vt:lpstr>
      <vt:lpstr>Assignment 1</vt:lpstr>
      <vt:lpstr>Logical warmup</vt:lpstr>
      <vt:lpstr>Divisibility</vt:lpstr>
      <vt:lpstr>Unique factorization theorem</vt:lpstr>
      <vt:lpstr>Proof by Cases</vt:lpstr>
      <vt:lpstr>Proof by cases</vt:lpstr>
      <vt:lpstr>Proof by cases formatting</vt:lpstr>
      <vt:lpstr>Quotient-remainder theorem</vt:lpstr>
      <vt:lpstr>Consecutive integers have opposite parity</vt:lpstr>
      <vt:lpstr>Another proof by cases</vt:lpstr>
      <vt:lpstr>Indirect Proof</vt:lpstr>
      <vt:lpstr>Proof by contradiction</vt:lpstr>
      <vt:lpstr>Contradiction formatting</vt:lpstr>
      <vt:lpstr>Example</vt:lpstr>
      <vt:lpstr>Another example</vt:lpstr>
      <vt:lpstr>Another example</vt:lpstr>
      <vt:lpstr>Two Classic Results</vt:lpstr>
      <vt:lpstr>Square root of 2 is irrational</vt:lpstr>
      <vt:lpstr>Proposition 4.7.3</vt:lpstr>
      <vt:lpstr>Infinitude of primes</vt:lpstr>
      <vt:lpstr>A few notes about indirect proof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304</cp:revision>
  <dcterms:created xsi:type="dcterms:W3CDTF">2009-08-24T20:26:10Z</dcterms:created>
  <dcterms:modified xsi:type="dcterms:W3CDTF">2026-01-23T14:05:28Z</dcterms:modified>
</cp:coreProperties>
</file>